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Nunito"/>
      <p:regular r:id="rId32"/>
      <p:bold r:id="rId33"/>
      <p:italic r:id="rId34"/>
      <p:boldItalic r:id="rId35"/>
    </p:embeddedFont>
    <p:embeddedFont>
      <p:font typeface="Maven Pr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Nunito-bold.fntdata"/><Relationship Id="rId10" Type="http://schemas.openxmlformats.org/officeDocument/2006/relationships/slide" Target="slides/slide5.xml"/><Relationship Id="rId32" Type="http://schemas.openxmlformats.org/officeDocument/2006/relationships/font" Target="fonts/Nunito-regular.fntdata"/><Relationship Id="rId13" Type="http://schemas.openxmlformats.org/officeDocument/2006/relationships/slide" Target="slides/slide8.xml"/><Relationship Id="rId35" Type="http://schemas.openxmlformats.org/officeDocument/2006/relationships/font" Target="fonts/Nunito-boldItalic.fntdata"/><Relationship Id="rId12" Type="http://schemas.openxmlformats.org/officeDocument/2006/relationships/slide" Target="slides/slide7.xml"/><Relationship Id="rId34" Type="http://schemas.openxmlformats.org/officeDocument/2006/relationships/font" Target="fonts/Nunito-italic.fntdata"/><Relationship Id="rId15" Type="http://schemas.openxmlformats.org/officeDocument/2006/relationships/slide" Target="slides/slide10.xml"/><Relationship Id="rId37" Type="http://schemas.openxmlformats.org/officeDocument/2006/relationships/font" Target="fonts/MavenPro-bold.fntdata"/><Relationship Id="rId14" Type="http://schemas.openxmlformats.org/officeDocument/2006/relationships/slide" Target="slides/slide9.xml"/><Relationship Id="rId36" Type="http://schemas.openxmlformats.org/officeDocument/2006/relationships/font" Target="fonts/MavenPro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6939ae7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6939ae7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5814fc94d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5814fc94d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814fc94d2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814fc94d2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814fc94d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814fc94d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814fc94d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814fc94d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5814fc94d2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5814fc94d2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6c918a00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6c918a00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6c918a00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6c918a00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e680c6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e680c6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8e680c6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58e680c6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814fc94d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814fc94d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8e680c6b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8e680c6b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8e680c6b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8e680c6b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8e680c6b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8e680c6b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814fc94d2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5814fc94d2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5122e8ff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5122e8ff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5122e8ff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5122e8ff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814fc94d2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814fc94d2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814fc94d2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814fc94d2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814fc94d2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814fc94d2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814fc94d2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814fc94d2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14fc94d2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14fc94d2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5814fc94d2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5814fc94d2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6939ae74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6939ae74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6939ae7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6939ae7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Relationship Id="rId5" Type="http://schemas.openxmlformats.org/officeDocument/2006/relationships/image" Target="../media/image8.png"/><Relationship Id="rId6" Type="http://schemas.openxmlformats.org/officeDocument/2006/relationships/image" Target="../media/image44.png"/><Relationship Id="rId7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Relationship Id="rId5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22.png"/><Relationship Id="rId5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Windows XP</a:t>
            </a:r>
            <a:r>
              <a:rPr lang="en"/>
              <a:t>, Linux </a:t>
            </a:r>
            <a:r>
              <a:rPr lang="en"/>
              <a:t> (Metasploitable) </a:t>
            </a:r>
            <a:r>
              <a:rPr lang="en"/>
              <a:t>Penetration</a:t>
            </a:r>
            <a:r>
              <a:rPr lang="en"/>
              <a:t> Test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Austin &amp; Jesse Wilkins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 txBox="1"/>
          <p:nvPr>
            <p:ph type="title"/>
          </p:nvPr>
        </p:nvSpPr>
        <p:spPr>
          <a:xfrm>
            <a:off x="1359250" y="4138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44" name="Google Shape;344;p22"/>
          <p:cNvSpPr txBox="1"/>
          <p:nvPr>
            <p:ph idx="1" type="body"/>
          </p:nvPr>
        </p:nvSpPr>
        <p:spPr>
          <a:xfrm>
            <a:off x="1177350" y="3508950"/>
            <a:ext cx="6146400" cy="16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Windows exploit MS17-010: The Wannacry vulnerability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Uses reverse tcp vulnerability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Set the the remote host, local host, payload for shell, and then exploit.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Gives shell that access to Windows file system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5" name="Google Shape;3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75" y="1173100"/>
            <a:ext cx="4328026" cy="223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1200" y="1098450"/>
            <a:ext cx="4520525" cy="251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3"/>
          <p:cNvSpPr txBox="1"/>
          <p:nvPr>
            <p:ph type="title"/>
          </p:nvPr>
        </p:nvSpPr>
        <p:spPr>
          <a:xfrm>
            <a:off x="1303800" y="192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52" name="Google Shape;352;p23"/>
          <p:cNvSpPr txBox="1"/>
          <p:nvPr>
            <p:ph idx="1" type="body"/>
          </p:nvPr>
        </p:nvSpPr>
        <p:spPr>
          <a:xfrm>
            <a:off x="1303800" y="3462025"/>
            <a:ext cx="7030500" cy="16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3"/>
          <p:cNvSpPr txBox="1"/>
          <p:nvPr/>
        </p:nvSpPr>
        <p:spPr>
          <a:xfrm>
            <a:off x="834200" y="4229975"/>
            <a:ext cx="6311400" cy="8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Setting up the reverse-tcp payload.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Adding the IP address of the target for the attack (RHOST)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Binding the listening port to Linux the attacker (LHOST)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54" name="Google Shape;3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0" y="779026"/>
            <a:ext cx="5222726" cy="2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250" y="462725"/>
            <a:ext cx="3296563" cy="28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50" y="3389438"/>
            <a:ext cx="710565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/>
          <p:nvPr>
            <p:ph type="title"/>
          </p:nvPr>
        </p:nvSpPr>
        <p:spPr>
          <a:xfrm>
            <a:off x="1303800" y="-56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154000" y="3629475"/>
            <a:ext cx="76443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Shows the targets systems32 directory and its contents from exploit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3" name="Google Shape;3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275" y="833175"/>
            <a:ext cx="6399924" cy="27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1303800" y="-56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69" name="Google Shape;369;p25"/>
          <p:cNvSpPr txBox="1"/>
          <p:nvPr>
            <p:ph idx="1" type="body"/>
          </p:nvPr>
        </p:nvSpPr>
        <p:spPr>
          <a:xfrm>
            <a:off x="1303800" y="3462025"/>
            <a:ext cx="7030500" cy="16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00" y="659750"/>
            <a:ext cx="3488192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6692" y="659750"/>
            <a:ext cx="3063716" cy="1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2" y="2584513"/>
            <a:ext cx="639127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098" y="659750"/>
            <a:ext cx="2199067" cy="26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400125"/>
            <a:ext cx="77152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5"/>
          <p:cNvSpPr txBox="1"/>
          <p:nvPr/>
        </p:nvSpPr>
        <p:spPr>
          <a:xfrm>
            <a:off x="39950" y="3952575"/>
            <a:ext cx="8577600" cy="1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This is one of the eternal blue exploits we tried.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It failed for some reason.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6"/>
          <p:cNvSpPr txBox="1"/>
          <p:nvPr>
            <p:ph type="title"/>
          </p:nvPr>
        </p:nvSpPr>
        <p:spPr>
          <a:xfrm>
            <a:off x="1293425" y="1925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81" name="Google Shape;381;p26"/>
          <p:cNvSpPr txBox="1"/>
          <p:nvPr/>
        </p:nvSpPr>
        <p:spPr>
          <a:xfrm>
            <a:off x="112500" y="3805800"/>
            <a:ext cx="7644300" cy="13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Auxiliary that scans/checks if vulnerability can be successful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Searching for the MS12-020 module within Metasploit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MS12-020 is a Remote Desktop Denial of Service (DOS) exploit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Setting up to attack the target ip address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-"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The check was successful showing the target ip address is vulnerable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82" name="Google Shape;3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00" y="851950"/>
            <a:ext cx="6288449" cy="9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5" y="1849188"/>
            <a:ext cx="3888725" cy="16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800" y="2013575"/>
            <a:ext cx="5042024" cy="11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390" name="Google Shape;390;p27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Ifconfig on Kali &amp; Metasploitable to get IP’s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the irc exploit to get back into Metasploitable</a:t>
            </a:r>
            <a:endParaRPr/>
          </a:p>
        </p:txBody>
      </p:sp>
      <p:pic>
        <p:nvPicPr>
          <p:cNvPr id="391" name="Google Shape;3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325" y="1327550"/>
            <a:ext cx="3036975" cy="20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3300" y="3469325"/>
            <a:ext cx="2701001" cy="161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398" name="Google Shape;398;p28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netcat to listen on port 1234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Sent passwd and shadow files from Metasploitable via netcat</a:t>
            </a:r>
            <a:endParaRPr/>
          </a:p>
        </p:txBody>
      </p:sp>
      <p:pic>
        <p:nvPicPr>
          <p:cNvPr id="399" name="Google Shape;3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5125" y="1251358"/>
            <a:ext cx="4093624" cy="3827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8"/>
          <p:cNvPicPr preferRelativeResize="0"/>
          <p:nvPr/>
        </p:nvPicPr>
        <p:blipFill rotWithShape="1">
          <a:blip r:embed="rId4">
            <a:alphaModFix/>
          </a:blip>
          <a:srcRect b="0" l="48948" r="0" t="51983"/>
          <a:stretch/>
        </p:blipFill>
        <p:spPr>
          <a:xfrm>
            <a:off x="438250" y="3140650"/>
            <a:ext cx="4093624" cy="19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06" name="Google Shape;406;p29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Unshadowed password file with shadow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Stored in hash file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john the ripper to get passwords</a:t>
            </a:r>
            <a:endParaRPr/>
          </a:p>
        </p:txBody>
      </p:sp>
      <p:pic>
        <p:nvPicPr>
          <p:cNvPr id="407" name="Google Shape;4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3257" y="-115800"/>
            <a:ext cx="3433092" cy="25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8350" y="2475424"/>
            <a:ext cx="3758325" cy="25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14" name="Google Shape;414;p30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Window XP Post-Exploitation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Eternal Blue Exploit with Meterpreter Payload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Able to get into system with meterpreter session</a:t>
            </a:r>
            <a:endParaRPr/>
          </a:p>
        </p:txBody>
      </p:sp>
      <p:pic>
        <p:nvPicPr>
          <p:cNvPr id="415" name="Google Shape;4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9800" y="1515325"/>
            <a:ext cx="4348832" cy="29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800" y="1844550"/>
            <a:ext cx="4348826" cy="30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22" name="Google Shape;422;p31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Check Out Current Windows UID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Dump Hashes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Place Hashes in Kali Linux File called ‘windows_hash’</a:t>
            </a:r>
            <a:endParaRPr/>
          </a:p>
        </p:txBody>
      </p:sp>
      <p:pic>
        <p:nvPicPr>
          <p:cNvPr id="423" name="Google Shape;4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525" y="1095300"/>
            <a:ext cx="3562350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2524" y="1736625"/>
            <a:ext cx="3562349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2525" y="3130425"/>
            <a:ext cx="3562350" cy="19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1 - Pre-Engagement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In a typical penetration testing work </a:t>
            </a:r>
            <a:r>
              <a:rPr lang="en"/>
              <a:t>environment, the pentester performs pre-engagement interactions with the client, XYZ, a small start-up company to make sure everyone is on the same page: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Client uses 2 machines Windows XP and Linux (Metasploitable) that will be tested.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Take the time to understand the clients business goals for the penetration test.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Go over any contractual and payment agreements, if applicable.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Know the legal, ethical, contractual </a:t>
            </a:r>
            <a:r>
              <a:rPr lang="en"/>
              <a:t>limitations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31" name="Google Shape;431;p32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Search for Files with ‘password’ in name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Set Key Logger</a:t>
            </a:r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00" y="1241200"/>
            <a:ext cx="4014949" cy="105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25" y="2449650"/>
            <a:ext cx="3333750" cy="120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39" name="Google Shape;439;p33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Leave Backdoor in Windows XP with run persistence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Set Multi-Handler to the correct port and exploit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Gets session when Windows XP is running</a:t>
            </a:r>
            <a:endParaRPr/>
          </a:p>
        </p:txBody>
      </p:sp>
      <p:pic>
        <p:nvPicPr>
          <p:cNvPr id="440" name="Google Shape;4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6750" y="1171050"/>
            <a:ext cx="4241301" cy="12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325" y="2555600"/>
            <a:ext cx="4267275" cy="55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325" y="3202675"/>
            <a:ext cx="4357075" cy="8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6 - Post-Exploitation</a:t>
            </a:r>
            <a:endParaRPr/>
          </a:p>
        </p:txBody>
      </p:sp>
      <p:sp>
        <p:nvSpPr>
          <p:cNvPr id="448" name="Google Shape;448;p34"/>
          <p:cNvSpPr txBox="1"/>
          <p:nvPr>
            <p:ph idx="1" type="body"/>
          </p:nvPr>
        </p:nvSpPr>
        <p:spPr>
          <a:xfrm>
            <a:off x="257025" y="2028825"/>
            <a:ext cx="4314900" cy="28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Windows Shell that Opens When Backdoor is running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Closing the Window does not end back door script</a:t>
            </a:r>
            <a:endParaRPr/>
          </a:p>
        </p:txBody>
      </p:sp>
      <p:pic>
        <p:nvPicPr>
          <p:cNvPr id="449" name="Google Shape;4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700" y="1355375"/>
            <a:ext cx="4267275" cy="27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7 - Reporting</a:t>
            </a:r>
            <a:endParaRPr/>
          </a:p>
        </p:txBody>
      </p:sp>
      <p:sp>
        <p:nvSpPr>
          <p:cNvPr id="455" name="Google Shape;455;p3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Full Report with…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Executive Summary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Technical Details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Lots of Screenshots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Recommendations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Plus other details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6" name="Google Shape;4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850" y="1223675"/>
            <a:ext cx="5035050" cy="347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462" name="Google Shape;462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Update the Linux and Windows XP Systems (Possibly abandon both OS’s)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Turn on Firewalls and close unnecessary ports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Delete outdated and vulnerable software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468" name="Google Shape;468;p3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Post-Exploitation on Linux had to be Done by Hand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Network Issues Made Process More Difficult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74" name="Google Shape;474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Information Gathering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3723500" y="3427150"/>
            <a:ext cx="4393200" cy="15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Get the IP Address of Linux by using “ifconfig”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NMap scan of both Windows and Linux “nmap -v”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With NMap we can see all of the the opens ports and their services.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 rotWithShape="1">
          <a:blip r:embed="rId3">
            <a:alphaModFix/>
          </a:blip>
          <a:srcRect b="80663" l="2391" r="0" t="2771"/>
          <a:stretch/>
        </p:blipFill>
        <p:spPr>
          <a:xfrm>
            <a:off x="3723500" y="2364300"/>
            <a:ext cx="4128748" cy="53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3500" y="1272225"/>
            <a:ext cx="3573874" cy="9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 rotWithShape="1">
          <a:blip r:embed="rId5">
            <a:alphaModFix/>
          </a:blip>
          <a:srcRect b="43120" l="0" r="0" t="0"/>
          <a:stretch/>
        </p:blipFill>
        <p:spPr>
          <a:xfrm>
            <a:off x="18425" y="1272225"/>
            <a:ext cx="3628900" cy="37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3499" y="2973525"/>
            <a:ext cx="4573524" cy="45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13350" y="25440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2 - Information Gathering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41800" y="3362625"/>
            <a:ext cx="8577300" cy="17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Using Maltego an OSINT we gather information such as: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DNS information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Emails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URLs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Phone Numbers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Social Networks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See how they are all connected, therefore revealing </a:t>
            </a:r>
            <a:r>
              <a:rPr lang="en"/>
              <a:t>vulnerabilities by sending client data over a secure connection using seed servers.</a:t>
            </a:r>
            <a:endParaRPr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00" y="869275"/>
            <a:ext cx="4393197" cy="2471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1200" y="869275"/>
            <a:ext cx="4393203" cy="247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3 - Threat Modeling</a:t>
            </a:r>
            <a:endParaRPr/>
          </a:p>
        </p:txBody>
      </p:sp>
      <p:sp>
        <p:nvSpPr>
          <p:cNvPr id="308" name="Google Shape;308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Based on the information gathered using NMAP and Maltego in the Information Gathering Phase we develop a plan to </a:t>
            </a:r>
            <a:r>
              <a:rPr lang="en"/>
              <a:t>infiltrate</a:t>
            </a:r>
            <a:r>
              <a:rPr lang="en"/>
              <a:t> the machine.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Get a description of potential threats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Define actions to be taken for those threats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Assess the potential damage of an exploited </a:t>
            </a:r>
            <a:r>
              <a:rPr lang="en"/>
              <a:t>vulnerability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Find the d</a:t>
            </a:r>
            <a:r>
              <a:rPr lang="en"/>
              <a:t>ifficulty</a:t>
            </a:r>
            <a:r>
              <a:rPr lang="en"/>
              <a:t> level of the exploits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easy is it to find the exploits?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many people will be affected?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Prioritize</a:t>
            </a:r>
            <a:r>
              <a:rPr lang="en"/>
              <a:t> and rate the threats based the the threat level and the </a:t>
            </a:r>
            <a:r>
              <a:rPr lang="en"/>
              <a:t>client's</a:t>
            </a:r>
            <a:r>
              <a:rPr lang="en"/>
              <a:t> requests.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/>
          <p:nvPr>
            <p:ph type="title"/>
          </p:nvPr>
        </p:nvSpPr>
        <p:spPr>
          <a:xfrm>
            <a:off x="1265275" y="1726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4 - Vulnerability Analysis</a:t>
            </a:r>
            <a:endParaRPr/>
          </a:p>
        </p:txBody>
      </p:sp>
      <p:sp>
        <p:nvSpPr>
          <p:cNvPr id="314" name="Google Shape;314;p18"/>
          <p:cNvSpPr txBox="1"/>
          <p:nvPr>
            <p:ph idx="1" type="body"/>
          </p:nvPr>
        </p:nvSpPr>
        <p:spPr>
          <a:xfrm>
            <a:off x="5024125" y="1171925"/>
            <a:ext cx="39933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Used Nessus Scanner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Three Critical Exploits in Windows XP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Eight Critical Exploits in Metasploitable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One High-Priority Exploit in Windows XP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Five High-Priority Exploits in Metasploitable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Focus on Critical and High Priority Exploits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Windows: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MS12-010 (Wannacry &amp; ETERNALBLUE Vulnerability)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MS12-020 (Remote Desktop Vulnerability)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Linux: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﻿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Bind Shell Backdoor Detection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﻿UnrealIRCd Backdoor Detection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-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﻿VNC Server 'password' Password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5" name="Google Shape;3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50" y="752150"/>
            <a:ext cx="5095347" cy="2823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950" y="3612000"/>
            <a:ext cx="5095351" cy="14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27366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Simplest Exploit for Metasploitable: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﻿Bind Shell Backdoor Detectio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Vulnerability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Takes Advantage of Vulnerability in an open shell port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Access Root Without Password!</a:t>
            </a:r>
            <a:endParaRPr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938" y="1322975"/>
            <a:ext cx="5186225" cy="14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1410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913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Exploit Metasploit with module of ircd_3281 backdoor.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Gives a shell session</a:t>
            </a:r>
            <a:r>
              <a:rPr lang="en"/>
              <a:t> in Metasploitable</a:t>
            </a:r>
            <a:r>
              <a:rPr lang="en"/>
              <a:t> after giving a remote host IP address and exploiting.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750" y="823550"/>
            <a:ext cx="5254900" cy="19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750" y="3519650"/>
            <a:ext cx="6001374" cy="15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1"/>
          <p:cNvSpPr txBox="1"/>
          <p:nvPr>
            <p:ph type="title"/>
          </p:nvPr>
        </p:nvSpPr>
        <p:spPr>
          <a:xfrm>
            <a:off x="1490475" y="6802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5 - Exploitation</a:t>
            </a:r>
            <a:endParaRPr/>
          </a:p>
        </p:txBody>
      </p:sp>
      <p:sp>
        <p:nvSpPr>
          <p:cNvPr id="337" name="Google Shape;33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t/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Take advantage of Linux VNC Viewer’s weak password.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Simply connect to Metasploitable ip address and port via vncviewer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Enter password as ‘password’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Gives access to root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21"/>
          <p:cNvPicPr preferRelativeResize="0"/>
          <p:nvPr/>
        </p:nvPicPr>
        <p:blipFill rotWithShape="1">
          <a:blip r:embed="rId3">
            <a:alphaModFix/>
          </a:blip>
          <a:srcRect b="15273" l="0" r="0" t="26475"/>
          <a:stretch/>
        </p:blipFill>
        <p:spPr>
          <a:xfrm>
            <a:off x="105950" y="710725"/>
            <a:ext cx="8851827" cy="336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